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77" r:id="rId2"/>
    <p:sldId id="278" r:id="rId3"/>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750" autoAdjust="0"/>
  </p:normalViewPr>
  <p:slideViewPr>
    <p:cSldViewPr>
      <p:cViewPr varScale="1">
        <p:scale>
          <a:sx n="83" d="100"/>
          <a:sy n="83" d="100"/>
        </p:scale>
        <p:origin x="-77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8435"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0BD794D-87DE-4E4C-A10C-AA87867988A8}" type="datetimeFigureOut">
              <a:rPr lang="en-US"/>
              <a:pPr>
                <a:defRPr/>
              </a:pPr>
              <a:t>16/03/2011</a:t>
            </a:fld>
            <a:endParaRPr lang="en-US"/>
          </a:p>
        </p:txBody>
      </p:sp>
      <p:sp>
        <p:nvSpPr>
          <p:cNvPr id="13316" name="Rectangle 4"/>
          <p:cNvSpPr>
            <a:spLocks noGrp="1" noRo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3330E80-316F-4F47-BE0B-C73F9EBAE37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a:xfrm>
            <a:off x="930275" y="741363"/>
            <a:ext cx="4935538" cy="3702050"/>
          </a:xfrm>
          <a:ln/>
        </p:spPr>
      </p:sp>
      <p:sp>
        <p:nvSpPr>
          <p:cNvPr id="15362" name="Rectangle 3"/>
          <p:cNvSpPr>
            <a:spLocks noGrp="1"/>
          </p:cNvSpPr>
          <p:nvPr>
            <p:ph type="body" idx="1"/>
          </p:nvPr>
        </p:nvSpPr>
        <p:spPr>
          <a:xfrm>
            <a:off x="906463" y="4689475"/>
            <a:ext cx="4984750" cy="4443413"/>
          </a:xfrm>
          <a:noFill/>
          <a:ln/>
        </p:spPr>
        <p:txBody>
          <a:bodyPr/>
          <a:lstStyle/>
          <a:p>
            <a:endParaRPr lang="en-C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a:xfrm>
            <a:off x="930275" y="741363"/>
            <a:ext cx="4935538" cy="3702050"/>
          </a:xfrm>
          <a:ln/>
        </p:spPr>
      </p:sp>
      <p:sp>
        <p:nvSpPr>
          <p:cNvPr id="17410" name="Rectangle 3"/>
          <p:cNvSpPr>
            <a:spLocks noGrp="1"/>
          </p:cNvSpPr>
          <p:nvPr>
            <p:ph type="body" idx="1"/>
          </p:nvPr>
        </p:nvSpPr>
        <p:spPr>
          <a:xfrm>
            <a:off x="906463" y="4689475"/>
            <a:ext cx="4984750" cy="4443413"/>
          </a:xfrm>
          <a:noFill/>
          <a:ln/>
        </p:spPr>
        <p:txBody>
          <a:bodyPr/>
          <a:lstStyle/>
          <a:p>
            <a:r>
              <a:rPr lang="en-GB" smtClean="0"/>
              <a:t>Introduce the session with the following key points:</a:t>
            </a:r>
            <a:endParaRPr lang="en-CA" smtClean="0"/>
          </a:p>
          <a:p>
            <a:r>
              <a:rPr lang="en-GB" smtClean="0"/>
              <a:t>- There are no UNCTs in the world that apply a HRBA perfectly in their UNDAF process. UNCTs have to be opportunistic and strategic about where and when to apply the HRBA, and practice is highly variable.</a:t>
            </a:r>
            <a:endParaRPr lang="en-CA" smtClean="0"/>
          </a:p>
          <a:p>
            <a:r>
              <a:rPr lang="en-GB" smtClean="0"/>
              <a:t>- In this discussion we want to highlight the times and places when you did apply elements of the HRBA, and help us to help us gauge how well we think we are doing.</a:t>
            </a:r>
            <a:endParaRPr lang="en-CA" smtClean="0"/>
          </a:p>
          <a:p>
            <a:r>
              <a:rPr lang="en-GB" smtClean="0"/>
              <a:t> </a:t>
            </a:r>
            <a:endParaRPr lang="en-CA" smtClean="0"/>
          </a:p>
          <a:p>
            <a:r>
              <a:rPr lang="en-GB" smtClean="0"/>
              <a:t>In plenary, ask participants to recount, briefly, when and how they have applied a HRBA in the current UNDAF process, the situation and partners involved?</a:t>
            </a:r>
            <a:endParaRPr lang="en-CA" smtClean="0"/>
          </a:p>
          <a:p>
            <a:r>
              <a:rPr lang="en-GB" smtClean="0"/>
              <a:t>You may want to probe on different elements such as: CCA or other country analysis exercise, theme group work, work on government-led committees, UNDAF preparations, UNDAF monitoring and reporting exercises, etc.</a:t>
            </a:r>
            <a:endParaRPr lang="en-CA" smtClean="0"/>
          </a:p>
          <a:p>
            <a:r>
              <a:rPr lang="en-GB" smtClean="0"/>
              <a:t>- Notes all points on flip chart and summarise the main applications</a:t>
            </a:r>
            <a:endParaRPr lang="en-CA" smtClean="0"/>
          </a:p>
          <a:p>
            <a:r>
              <a:rPr lang="en-GB" smtClean="0"/>
              <a:t>- Ask participants if they see any patterns in the uses of HRBA</a:t>
            </a:r>
            <a:endParaRPr lang="en-CA" smtClean="0"/>
          </a:p>
          <a:p>
            <a:endParaRPr lang="en-GB" smtClean="0"/>
          </a:p>
          <a:p>
            <a:r>
              <a:rPr lang="en-GB" smtClean="0"/>
              <a:t>Inform participants that the next steps session on day 3 will enable them to plan means and ways to strengthen their application of HRBA</a:t>
            </a:r>
            <a:endParaRPr lang="en-CA" smtClean="0"/>
          </a:p>
          <a:p>
            <a:pPr eaLnBrk="1" hangingPunct="1"/>
            <a:endParaRPr lang="en-C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1018298-3342-410F-891F-7FC2BC76BD8D}"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2D87F4D-78E8-4144-9734-5B690C1A1B63}"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7584083-709C-4C3B-8E36-C664EE22E29F}"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D97DCA4-380B-4C21-A1FC-7150A716C955}"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5F6D274-6B37-4873-BD28-7D4721F7832C}"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36016AF-C85E-4D3A-98A1-CDEB9872D2E6}"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B72F067E-0E41-4FAD-BD31-5ED8A0D6830A}"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3B1048F-30C7-4B6D-9285-87C53B1B37C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F8397C6-B058-4369-98A6-5B0E8ED6B489}"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1B4735C-6262-45C2-8C45-19136E4DA57F}"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B82E4107-5327-4404-9283-B06AE3022362}" type="datetimeFigureOut">
              <a:rPr lang="en-GB"/>
              <a:pPr>
                <a:defRPr/>
              </a:pPr>
              <a:t>16/03/2011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0BC0BE94-3C6F-424C-AB9F-2802EB3CCAA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0978CE6-8087-4A06-A5D6-1B97A0462153}" type="datetimeFigureOut">
              <a:rPr lang="en-GB"/>
              <a:pPr>
                <a:defRPr/>
              </a:pPr>
              <a:t>16/03/2011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7DD51A8-4117-4973-9035-4ED70764A9D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1C4B4428-A03B-4114-8438-8DCCBD04DA58}" type="datetimeFigureOut">
              <a:rPr lang="en-GB"/>
              <a:pPr>
                <a:defRPr/>
              </a:pPr>
              <a:t>16/03/2011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EE4B8DEC-0882-4673-B828-DC319502452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ext uri="{BEBA8EAE-BF5A-486C-A8C5-ECC9F3942E4B}"/>
              <a:ext uri="{28A0092B-C50C-407E-A947-70E740481C1C}"/>
            </a:extLst>
          </a:blip>
          <a:srcRect l="43602" b="25123"/>
          <a:stretch/>
        </p:blipFill>
        <p:spPr bwMode="auto">
          <a:xfrm>
            <a:off x="0" y="1997825"/>
            <a:ext cx="4384035" cy="4846612"/>
          </a:xfrm>
          <a:prstGeom prst="rect">
            <a:avLst/>
          </a:prstGeom>
          <a:noFill/>
          <a:extLst>
            <a:ext uri="{909E8E84-426E-40DD-AFC4-6F175D3DCCD1}"/>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D6B351F3-4079-42A3-A1F0-A9AD465D7790}" type="datetimeFigureOut">
              <a:rPr lang="en-GB"/>
              <a:pPr>
                <a:defRPr/>
              </a:pPr>
              <a:t>16/03/2011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7BB7B0D5-FE55-4BE4-AE16-5226ABD5ADC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0F6D3E5-BD8F-4F6C-8BA0-9B3964640580}" type="datetimeFigureOut">
              <a:rPr lang="en-GB"/>
              <a:pPr>
                <a:defRPr/>
              </a:pPr>
              <a:t>16/03/2011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F745C42-FBA4-4A2A-A2FF-1A6F3C1782EA}"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6383CD5-DA7C-4874-A4FF-7CB3E4FEA126}" type="datetimeFigureOut">
              <a:rPr lang="en-GB"/>
              <a:pPr>
                <a:defRPr/>
              </a:pPr>
              <a:t>16/03/2011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6331F00-5FCE-48F8-B09C-7B4086078C40}"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CB92089-644F-49F8-9C2F-40847E7397B8}" type="datetimeFigureOut">
              <a:rPr lang="en-GB"/>
              <a:pPr>
                <a:defRPr/>
              </a:pPr>
              <a:t>16/03/2011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35A3E1BC-DC1D-4214-8B8E-7095F983D37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idx="4294967295"/>
          </p:nvPr>
        </p:nvSpPr>
        <p:spPr>
          <a:xfrm>
            <a:off x="685800" y="1295400"/>
            <a:ext cx="7772400" cy="2305050"/>
          </a:xfrm>
        </p:spPr>
        <p:txBody>
          <a:bodyPr/>
          <a:lstStyle/>
          <a:p>
            <a:pPr eaLnBrk="1" hangingPunct="1">
              <a:defRPr/>
            </a:pPr>
            <a:r>
              <a:rPr lang="en-US" b="1" smtClean="0"/>
              <a:t>Reality Check</a:t>
            </a:r>
            <a:r>
              <a:rPr lang="en-CA" i="1" smtClean="0">
                <a:effectLst>
                  <a:outerShdw blurRad="38100" dist="38100" dir="2700000" algn="tl">
                    <a:srgbClr val="C0C0C0"/>
                  </a:outerShdw>
                </a:effectLst>
              </a:rPr>
              <a:t> </a:t>
            </a:r>
          </a:p>
        </p:txBody>
      </p:sp>
      <p:sp>
        <p:nvSpPr>
          <p:cNvPr id="14338" name="Rectangle 5"/>
          <p:cNvSpPr>
            <a:spLocks noGrp="1" noChangeArrowheads="1"/>
          </p:cNvSpPr>
          <p:nvPr>
            <p:ph type="subTitle" idx="4294967295"/>
          </p:nvPr>
        </p:nvSpPr>
        <p:spPr>
          <a:xfrm>
            <a:off x="1182688" y="4030663"/>
            <a:ext cx="6778625" cy="1927225"/>
          </a:xfrm>
        </p:spPr>
        <p:txBody>
          <a:bodyPr/>
          <a:lstStyle/>
          <a:p>
            <a:pPr marL="0" indent="0" algn="ctr" eaLnBrk="1" hangingPunct="1">
              <a:lnSpc>
                <a:spcPct val="90000"/>
              </a:lnSpc>
              <a:buFont typeface="Arial" charset="0"/>
              <a:buNone/>
            </a:pPr>
            <a:r>
              <a:rPr lang="en-US" sz="2000" b="1" smtClean="0"/>
              <a:t>Purpose</a:t>
            </a:r>
          </a:p>
          <a:p>
            <a:pPr marL="0" indent="0" algn="ctr" eaLnBrk="1" hangingPunct="1">
              <a:lnSpc>
                <a:spcPct val="90000"/>
              </a:lnSpc>
              <a:buFont typeface="Arial" charset="0"/>
              <a:buNone/>
            </a:pPr>
            <a:r>
              <a:rPr lang="en-CA" sz="2000" smtClean="0"/>
              <a:t>To reflect on how well a HRBA is being applied in the current UNDAF cycle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idx="4294967295"/>
          </p:nvPr>
        </p:nvSpPr>
        <p:spPr/>
        <p:txBody>
          <a:bodyPr/>
          <a:lstStyle/>
          <a:p>
            <a:r>
              <a:rPr lang="en-CA" b="1" smtClean="0"/>
              <a:t>Reflection</a:t>
            </a:r>
          </a:p>
        </p:txBody>
      </p:sp>
      <p:sp>
        <p:nvSpPr>
          <p:cNvPr id="16386" name="Rectangle 3"/>
          <p:cNvSpPr>
            <a:spLocks noGrp="1" noChangeArrowheads="1"/>
          </p:cNvSpPr>
          <p:nvPr>
            <p:ph type="body" idx="4294967295"/>
          </p:nvPr>
        </p:nvSpPr>
        <p:spPr>
          <a:xfrm>
            <a:off x="684213" y="2205038"/>
            <a:ext cx="7772400" cy="2808287"/>
          </a:xfrm>
        </p:spPr>
        <p:txBody>
          <a:bodyPr/>
          <a:lstStyle/>
          <a:p>
            <a:pPr>
              <a:lnSpc>
                <a:spcPct val="120000"/>
              </a:lnSpc>
              <a:spcBef>
                <a:spcPts val="600"/>
              </a:spcBef>
            </a:pPr>
            <a:r>
              <a:rPr lang="en-US" b="1" smtClean="0"/>
              <a:t>How well are we applying a HRBA in our programming work today?</a:t>
            </a:r>
            <a:endParaRPr lang="en-CA"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211</Words>
  <Application>Microsoft Office PowerPoint</Application>
  <PresentationFormat>On-screen Show (4:3)</PresentationFormat>
  <Paragraphs>15</Paragraphs>
  <Slides>2</Slides>
  <Notes>2</Notes>
  <HiddenSlides>0</HiddenSlides>
  <MMClips>0</MMClips>
  <ScaleCrop>false</ScaleCrop>
  <HeadingPairs>
    <vt:vector size="6" baseType="variant">
      <vt:variant>
        <vt:lpstr>Fonts Used</vt:lpstr>
      </vt:variant>
      <vt:variant>
        <vt:i4>2</vt:i4>
      </vt:variant>
      <vt:variant>
        <vt:lpstr>Design Template</vt:lpstr>
      </vt:variant>
      <vt:variant>
        <vt:i4>2</vt:i4>
      </vt:variant>
      <vt:variant>
        <vt:lpstr>Slide Titles</vt:lpstr>
      </vt:variant>
      <vt:variant>
        <vt:i4>2</vt:i4>
      </vt:variant>
    </vt:vector>
  </HeadingPairs>
  <TitlesOfParts>
    <vt:vector size="6" baseType="lpstr">
      <vt:lpstr>Arial</vt:lpstr>
      <vt:lpstr>Calibri</vt:lpstr>
      <vt:lpstr>Office Theme</vt:lpstr>
      <vt:lpstr>Office Theme</vt:lpstr>
      <vt:lpstr>Reality Check </vt:lpstr>
      <vt:lpstr>Reflection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sandrone</cp:lastModifiedBy>
  <cp:revision>8</cp:revision>
  <dcterms:created xsi:type="dcterms:W3CDTF">2011-03-08T14:42:32Z</dcterms:created>
  <dcterms:modified xsi:type="dcterms:W3CDTF">2011-03-16T18:01:20Z</dcterms:modified>
</cp:coreProperties>
</file>